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4"/>
  </p:notesMasterIdLst>
  <p:sldIdLst>
    <p:sldId id="256" r:id="rId5"/>
    <p:sldId id="257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0" r:id="rId15"/>
    <p:sldId id="269" r:id="rId16"/>
    <p:sldId id="271" r:id="rId17"/>
    <p:sldId id="261" r:id="rId18"/>
    <p:sldId id="262" r:id="rId19"/>
    <p:sldId id="270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2A248-912C-49B1-AEAD-314102B54A82}" v="102" dt="2023-04-26T23:16:35.682"/>
    <p1510:client id="{2B1A0054-A7FD-4FDB-8271-CE2835585F73}" v="39" dt="2023-04-26T23:10:51.456"/>
    <p1510:client id="{3E934DB2-10B8-4F8B-A734-91ACA9C28384}" v="23" dt="2023-04-26T22:40:49.403"/>
    <p1510:client id="{4261418E-9276-CB43-A2A7-187FC322A0D8}" v="192" dt="2023-04-26T22:31:42.418"/>
    <p1510:client id="{B79E045F-B33F-4DDB-837C-D6A1AFF4034E}" v="133" dt="2023-04-26T15:37:09.056"/>
    <p1510:client id="{BD698357-B49A-4EA1-96FC-51D0B3D71778}" v="33" dt="2023-04-26T22:45:47.108"/>
    <p1510:client id="{C9D837A7-AE6C-4C51-A246-B91E62688783}" v="88" dt="2023-04-26T14:08:28.951"/>
    <p1510:client id="{EFF0A325-904B-41A9-A4DC-D91D29A1C066}" v="811" vWet="813" dt="2023-04-26T23:10:34.839"/>
    <p1510:client id="{FF33E376-32C3-4370-8277-140FB42DFB19}" v="379" vWet="381" dt="2023-04-26T22:10:51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0D12C-7DEF-4FE8-BBD5-0D17204E74D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F692-D236-4923-9520-8F442167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0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Describe the current state of your design and CAD model.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• Provide a high-quality image of your design with subsystems labeled on the image.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• Provide a bullet list describing how your design functions or the implementation details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F692-D236-4923-9520-8F4421672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3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5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97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74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btu-calculator.html?roomwidth=4&amp;roomwidthunit=feet&amp;roomlength=5.5&amp;roomlengthunit=feet&amp;ceilingheight=6.5&amp;ceilingheightunit=feet&amp;insulation=good&amp;temperature=500&amp;temperatureunit=f&amp;ctype=house&amp;x=0&amp;y=0#housebtu" TargetMode="External"/><Relationship Id="rId2" Type="http://schemas.openxmlformats.org/officeDocument/2006/relationships/hyperlink" Target="https://www.mathworks.com/help/control/ref/pi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1BC5A67-118C-4E4F-B36D-98915F747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CD28FAB-77D9-D877-395C-E488AAAB6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2" r="6247" b="6247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20F8B35-FE0B-427D-9196-5DB8CC69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494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Powder Coating Oven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2157" y="4936376"/>
            <a:ext cx="4862137" cy="14653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Verina </a:t>
            </a:r>
            <a:r>
              <a:rPr lang="en-US" err="1">
                <a:solidFill>
                  <a:srgbClr val="FFFFFF"/>
                </a:solidFill>
              </a:rPr>
              <a:t>Abdelmesih</a:t>
            </a:r>
            <a:endParaRPr lang="en-US" err="1"/>
          </a:p>
          <a:p>
            <a:pPr algn="ctr"/>
            <a:r>
              <a:rPr lang="en-US">
                <a:solidFill>
                  <a:srgbClr val="FFFFFF"/>
                </a:solidFill>
              </a:rPr>
              <a:t>Desiree Dee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Amber </a:t>
            </a:r>
            <a:r>
              <a:rPr lang="en-US" err="1">
                <a:solidFill>
                  <a:srgbClr val="FFFFFF"/>
                </a:solidFill>
              </a:rPr>
              <a:t>Malenowsky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Hussain </a:t>
            </a:r>
            <a:r>
              <a:rPr lang="en-US" err="1">
                <a:solidFill>
                  <a:srgbClr val="FFFFFF"/>
                </a:solidFill>
              </a:rPr>
              <a:t>Alismail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59B18A-94FC-4D49-98EB-BEC65B32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76602" y="4316294"/>
            <a:ext cx="1458419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A6FA0-CF11-358A-8D05-D77FEA4B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57287"/>
            <a:ext cx="10905002" cy="894103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Control System Analysis 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C6F5A356-B2C7-B454-4A79-CC93F537F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135847"/>
            <a:ext cx="5262778" cy="4837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The </a:t>
            </a:r>
            <a:r>
              <a:rPr lang="en-US" sz="1800" err="1">
                <a:solidFill>
                  <a:schemeClr val="tx1"/>
                </a:solidFill>
                <a:latin typeface="Georgia Pro Light"/>
                <a:cs typeface="Courier New"/>
              </a:rPr>
              <a:t>pid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 controller model object can represent parallel-form PID controllers in continuous time or discrete time.</a:t>
            </a:r>
            <a:endParaRPr lang="en-US" sz="1800">
              <a:solidFill>
                <a:schemeClr val="tx1"/>
              </a:solidFill>
              <a:latin typeface="Georgia Pro Light"/>
              <a:cs typeface="Courier New"/>
            </a:endParaRPr>
          </a:p>
          <a:p>
            <a:r>
              <a:rPr lang="en-US" sz="1800" err="1">
                <a:solidFill>
                  <a:schemeClr val="tx1"/>
                </a:solidFill>
                <a:latin typeface="Georgia Pro Light"/>
                <a:cs typeface="Courier New"/>
              </a:rPr>
              <a:t>Kp</a:t>
            </a:r>
            <a:r>
              <a:rPr lang="en-US" sz="1800">
                <a:solidFill>
                  <a:schemeClr val="tx1"/>
                </a:solidFill>
                <a:latin typeface="Georgia Pro Light"/>
                <a:cs typeface="Courier New"/>
              </a:rPr>
              <a:t> : proportional gain </a:t>
            </a:r>
          </a:p>
          <a:p>
            <a:r>
              <a:rPr lang="en-US" sz="1800">
                <a:solidFill>
                  <a:schemeClr val="tx1"/>
                </a:solidFill>
                <a:latin typeface="Georgia Pro Light"/>
                <a:cs typeface="Courier New"/>
              </a:rPr>
              <a:t>Ki : Integral gain </a:t>
            </a:r>
          </a:p>
          <a:p>
            <a:r>
              <a:rPr lang="en-US" sz="1800">
                <a:solidFill>
                  <a:schemeClr val="tx1"/>
                </a:solidFill>
                <a:latin typeface="Georgia Pro Light"/>
                <a:cs typeface="Courier New"/>
              </a:rPr>
              <a:t>Kd : Derivative gain</a:t>
            </a:r>
          </a:p>
          <a:p>
            <a:r>
              <a:rPr lang="en-US" sz="1800" i="1" err="1">
                <a:solidFill>
                  <a:schemeClr val="tx1"/>
                </a:solidFill>
                <a:ea typeface="+mn-lt"/>
                <a:cs typeface="+mn-lt"/>
              </a:rPr>
              <a:t>T</a:t>
            </a:r>
            <a:r>
              <a:rPr lang="en-US" sz="1800" i="1" baseline="-25000" err="1">
                <a:solidFill>
                  <a:schemeClr val="tx1"/>
                </a:solidFill>
                <a:ea typeface="+mn-lt"/>
                <a:cs typeface="+mn-lt"/>
              </a:rPr>
              <a:t>f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 : first-order derivative filter time constant</a:t>
            </a:r>
            <a:endParaRPr lang="en-US" sz="1800">
              <a:solidFill>
                <a:schemeClr val="tx1"/>
              </a:solidFill>
              <a:cs typeface="Courier New"/>
            </a:endParaRPr>
          </a:p>
          <a:p>
            <a:r>
              <a:rPr lang="en-US" sz="1800">
                <a:solidFill>
                  <a:schemeClr val="tx1"/>
                </a:solidFill>
                <a:cs typeface="Courier New"/>
              </a:rPr>
              <a:t>IF(z) : integrator method for computing integral in discrete-time controller.</a:t>
            </a:r>
          </a:p>
          <a:p>
            <a:r>
              <a:rPr lang="en-US" sz="1800">
                <a:solidFill>
                  <a:schemeClr val="tx1"/>
                </a:solidFill>
                <a:cs typeface="Courier New"/>
              </a:rPr>
              <a:t>DF(z) : integrator method for computing derivative filter in discrete-time controller.</a:t>
            </a:r>
            <a:endParaRPr lang="en-US" sz="180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  <a:cs typeface="Courier New"/>
            </a:endParaRPr>
          </a:p>
          <a:p>
            <a:endParaRPr lang="en-US" sz="1800">
              <a:solidFill>
                <a:srgbClr val="FFFFFF"/>
              </a:solidFill>
              <a:cs typeface="Courier New"/>
            </a:endParaRPr>
          </a:p>
          <a:p>
            <a:endParaRPr lang="en-US" sz="2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7148B0A-F764-371F-1AF0-4D3E1E7C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963" y="1210999"/>
            <a:ext cx="4392385" cy="3294288"/>
          </a:xfrm>
          <a:prstGeom prst="rect">
            <a:avLst/>
          </a:prstGeom>
        </p:spPr>
      </p:pic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441E96E7-2B44-ADB2-455C-C8347125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26" y="4853420"/>
            <a:ext cx="2987262" cy="693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C3FA0-ED8A-E063-4029-92D803D63976}"/>
              </a:ext>
            </a:extLst>
          </p:cNvPr>
          <p:cNvSpPr txBox="1"/>
          <p:nvPr/>
        </p:nvSpPr>
        <p:spPr>
          <a:xfrm>
            <a:off x="6907480" y="5710051"/>
            <a:ext cx="3760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1: Discrete Time formula [1]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923E5-EDDD-5052-3011-B77867C17188}"/>
              </a:ext>
            </a:extLst>
          </p:cNvPr>
          <p:cNvSpPr txBox="1"/>
          <p:nvPr/>
        </p:nvSpPr>
        <p:spPr>
          <a:xfrm>
            <a:off x="9948332" y="6272017"/>
            <a:ext cx="17601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Verina 4/26/23</a:t>
            </a:r>
          </a:p>
        </p:txBody>
      </p:sp>
    </p:spTree>
    <p:extLst>
      <p:ext uri="{BB962C8B-B14F-4D97-AF65-F5344CB8AC3E}">
        <p14:creationId xmlns:p14="http://schemas.microsoft.com/office/powerpoint/2010/main" val="335711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A7B8-8CE0-E883-2ADA-84D69014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233916"/>
            <a:ext cx="10427840" cy="956931"/>
          </a:xfrm>
        </p:spPr>
        <p:txBody>
          <a:bodyPr/>
          <a:lstStyle/>
          <a:p>
            <a:pPr algn="ctr"/>
            <a:r>
              <a:rPr lang="en-US"/>
              <a:t>Design Validation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AA69BFD-7824-B750-1E64-9432392E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3" y="1875825"/>
            <a:ext cx="11289423" cy="3106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4C16C-9E80-0D99-2E65-5DC1DB86B1DB}"/>
              </a:ext>
            </a:extLst>
          </p:cNvPr>
          <p:cNvSpPr txBox="1"/>
          <p:nvPr/>
        </p:nvSpPr>
        <p:spPr>
          <a:xfrm>
            <a:off x="8812017" y="6327718"/>
            <a:ext cx="2250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Desiree 4/26/23</a:t>
            </a:r>
          </a:p>
        </p:txBody>
      </p:sp>
    </p:spTree>
    <p:extLst>
      <p:ext uri="{BB962C8B-B14F-4D97-AF65-F5344CB8AC3E}">
        <p14:creationId xmlns:p14="http://schemas.microsoft.com/office/powerpoint/2010/main" val="235487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3055-7206-C535-4CA2-419C10DB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425302"/>
            <a:ext cx="10427840" cy="1041991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Prototyping and Testing Procedure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C4E1D-657B-5A91-7A77-7ECAEC94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Equipment 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20 gallon air compression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Hammer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Toaster Oven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Aluminum, Steel, and Tin Blocks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High Temperature Vinyl </a:t>
            </a:r>
          </a:p>
          <a:p>
            <a:pPr lv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821EB-E834-387D-73A1-F15F1A7B3C2E}"/>
              </a:ext>
            </a:extLst>
          </p:cNvPr>
          <p:cNvSpPr txBox="1"/>
          <p:nvPr/>
        </p:nvSpPr>
        <p:spPr>
          <a:xfrm>
            <a:off x="8756315" y="6327719"/>
            <a:ext cx="2863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Verina 4/26/23</a:t>
            </a:r>
          </a:p>
        </p:txBody>
      </p:sp>
    </p:spTree>
    <p:extLst>
      <p:ext uri="{BB962C8B-B14F-4D97-AF65-F5344CB8AC3E}">
        <p14:creationId xmlns:p14="http://schemas.microsoft.com/office/powerpoint/2010/main" val="74947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93D6-16B6-67FF-A32B-53B373F6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170122"/>
            <a:ext cx="10427840" cy="1020726"/>
          </a:xfrm>
        </p:spPr>
        <p:txBody>
          <a:bodyPr/>
          <a:lstStyle/>
          <a:p>
            <a:pPr algn="ctr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8E3E2"/>
                </a:solidFill>
                <a:effectLst/>
                <a:uLnTx/>
                <a:uFillTx/>
                <a:latin typeface="Georgia Pro Light"/>
                <a:ea typeface="+mj-ea"/>
                <a:cs typeface="+mj-cs"/>
              </a:rPr>
              <a:t>Prototyping and Testing Procedure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689C-A6B4-8F07-A407-044C72C0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190849"/>
            <a:ext cx="10427841" cy="5416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Tests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</a:endParaRPr>
          </a:p>
          <a:p>
            <a:pPr marL="56007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Adhesion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</a:endParaRPr>
          </a:p>
          <a:p>
            <a:pPr marL="788670" lvl="2" indent="-285750">
              <a:defRPr/>
            </a:pPr>
            <a:r>
              <a:rPr lang="en-US" sz="2000" b="0" i="0">
                <a:solidFill>
                  <a:schemeClr val="tx1"/>
                </a:solidFill>
                <a:effectLst/>
                <a:latin typeface="Georgia Pro Light"/>
                <a:cs typeface="Calibri"/>
              </a:rPr>
              <a:t>This will be to test whether the Epoxy primer is necessary.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  <a:cs typeface="Calibri"/>
            </a:endParaRPr>
          </a:p>
          <a:p>
            <a:pPr marL="56007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Abrasion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</a:endParaRPr>
          </a:p>
          <a:p>
            <a:pPr marL="788670" lvl="2" indent="-285750">
              <a:defRPr/>
            </a:pPr>
            <a:r>
              <a:rPr lang="en-US" sz="2000" b="0" i="0">
                <a:solidFill>
                  <a:schemeClr val="tx1"/>
                </a:solidFill>
                <a:effectLst/>
                <a:latin typeface="Georgia Pro Light"/>
                <a:cs typeface="Calibri"/>
              </a:rPr>
              <a:t>The test will consist of scraping powder coated items and leaving them in vinegar/saltwater overnight to test powder quality.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  <a:cs typeface="Calibri"/>
            </a:endParaRPr>
          </a:p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Impact</a:t>
            </a:r>
            <a:r>
              <a:rPr lang="en-US" i="0">
                <a:solidFill>
                  <a:schemeClr val="tx1"/>
                </a:solidFill>
                <a:latin typeface="Georgia Pro Light"/>
              </a:rPr>
              <a:t> 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</a:endParaRPr>
          </a:p>
          <a:p>
            <a:pPr marL="788670" lvl="2" indent="-285750">
              <a:defRPr/>
            </a:pPr>
            <a:r>
              <a:rPr lang="en-US" sz="2000" b="0" i="0">
                <a:solidFill>
                  <a:schemeClr val="tx1"/>
                </a:solidFill>
                <a:effectLst/>
                <a:latin typeface="Georgia Pro Light"/>
                <a:cs typeface="Calibri"/>
              </a:rPr>
              <a:t>The test will consist of hitting the material with a </a:t>
            </a:r>
            <a:r>
              <a:rPr lang="en-US" sz="2000">
                <a:solidFill>
                  <a:schemeClr val="tx1"/>
                </a:solidFill>
                <a:latin typeface="Georgia Pro Light"/>
                <a:cs typeface="Calibri"/>
              </a:rPr>
              <a:t>hammer</a:t>
            </a:r>
            <a:r>
              <a:rPr lang="en-US" sz="2000" b="0" i="0">
                <a:solidFill>
                  <a:schemeClr val="tx1"/>
                </a:solidFill>
                <a:effectLst/>
                <a:latin typeface="Georgia Pro Light"/>
                <a:cs typeface="Calibri"/>
              </a:rPr>
              <a:t>.  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  <a:cs typeface="Calibri"/>
            </a:endParaRPr>
          </a:p>
          <a:p>
            <a:pPr marL="56007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Curing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</a:endParaRPr>
          </a:p>
          <a:p>
            <a:pPr marL="788670" lvl="2" indent="-285750">
              <a:defRPr/>
            </a:pPr>
            <a:r>
              <a:rPr lang="en-US">
                <a:solidFill>
                  <a:schemeClr val="tx1"/>
                </a:solidFill>
                <a:latin typeface="Georgia Pro Light"/>
              </a:rPr>
              <a:t>Test what type of vinyl can be used to create designs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Light"/>
            </a:endParaRPr>
          </a:p>
          <a:p>
            <a:pPr marL="56007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i="0">
                <a:solidFill>
                  <a:schemeClr val="tx1"/>
                </a:solidFill>
                <a:latin typeface="Georgia Pro Light"/>
              </a:rPr>
              <a:t>Strength</a:t>
            </a:r>
          </a:p>
          <a:p>
            <a:pPr marL="788670" lvl="2" indent="-285750">
              <a:defRPr/>
            </a:pPr>
            <a:r>
              <a:rPr lang="en-US" b="0" i="0">
                <a:solidFill>
                  <a:schemeClr val="tx1"/>
                </a:solidFill>
                <a:effectLst/>
                <a:latin typeface="Georgia Pro Light"/>
                <a:cs typeface="Calibri"/>
              </a:rPr>
              <a:t>The test will consist of bending the material to test the durability of the powder. </a:t>
            </a:r>
            <a:endParaRPr lang="en-US">
              <a:solidFill>
                <a:schemeClr val="tx1"/>
              </a:solidFill>
              <a:latin typeface="Georgia Pro Ligh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1C707-7913-3A18-F4E0-27463E849159}"/>
              </a:ext>
            </a:extLst>
          </p:cNvPr>
          <p:cNvSpPr txBox="1"/>
          <p:nvPr/>
        </p:nvSpPr>
        <p:spPr>
          <a:xfrm>
            <a:off x="9101666" y="6305438"/>
            <a:ext cx="23060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Verina 4/26/23</a:t>
            </a:r>
          </a:p>
        </p:txBody>
      </p:sp>
    </p:spTree>
    <p:extLst>
      <p:ext uri="{BB962C8B-B14F-4D97-AF65-F5344CB8AC3E}">
        <p14:creationId xmlns:p14="http://schemas.microsoft.com/office/powerpoint/2010/main" val="313381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31DD-0958-30BF-71E0-3FB34210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233916"/>
            <a:ext cx="10427840" cy="935665"/>
          </a:xfrm>
        </p:spPr>
        <p:txBody>
          <a:bodyPr/>
          <a:lstStyle/>
          <a:p>
            <a:pPr algn="ctr"/>
            <a:r>
              <a:rPr lang="en-US"/>
              <a:t>Schedule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AAD8F-AD31-6092-53EB-1DD223FD74B6}"/>
              </a:ext>
            </a:extLst>
          </p:cNvPr>
          <p:cNvSpPr txBox="1"/>
          <p:nvPr/>
        </p:nvSpPr>
        <p:spPr>
          <a:xfrm>
            <a:off x="9123946" y="6260877"/>
            <a:ext cx="21500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Amber 4/26/23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CD59E212-09CC-4C24-AB71-19006985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5" y="1164007"/>
            <a:ext cx="11256579" cy="41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8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B01B-9A10-A37D-512C-366F7B0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297712"/>
            <a:ext cx="10427840" cy="978195"/>
          </a:xfrm>
        </p:spPr>
        <p:txBody>
          <a:bodyPr/>
          <a:lstStyle/>
          <a:p>
            <a:pPr algn="ctr"/>
            <a:r>
              <a:rPr lang="en-US"/>
              <a:t>Budget (Amber)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D258-CDF6-EBDB-91C1-5619C1E9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275907"/>
            <a:ext cx="2952359" cy="9753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Total Cost: 2,535.74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B0DD5-644D-B16C-997E-75B2E57931AF}"/>
              </a:ext>
            </a:extLst>
          </p:cNvPr>
          <p:cNvSpPr txBox="1"/>
          <p:nvPr/>
        </p:nvSpPr>
        <p:spPr>
          <a:xfrm>
            <a:off x="8956842" y="6316578"/>
            <a:ext cx="2127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Amber 4/26/23</a:t>
            </a:r>
          </a:p>
        </p:txBody>
      </p:sp>
      <p:pic>
        <p:nvPicPr>
          <p:cNvPr id="5" name="Picture 5" descr="Calendar&#10;&#10;Description automatically generated">
            <a:extLst>
              <a:ext uri="{FF2B5EF4-FFF2-40B4-BE49-F238E27FC236}">
                <a16:creationId xmlns:a16="http://schemas.microsoft.com/office/drawing/2014/main" id="{8404BD31-36F6-09F3-2FC4-1BB0F1C5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10" y="1762453"/>
            <a:ext cx="9923079" cy="4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D619-2809-BDD0-CFB0-81F9610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212651"/>
            <a:ext cx="10427840" cy="935665"/>
          </a:xfrm>
        </p:spPr>
        <p:txBody>
          <a:bodyPr/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1A59-5DFC-F044-AA10-2981B27C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148316"/>
            <a:ext cx="10427841" cy="4820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[1] </a:t>
            </a:r>
            <a:r>
              <a:rPr lang="en-US">
                <a:ea typeface="+mn-lt"/>
                <a:cs typeface="+mn-lt"/>
              </a:rPr>
              <a:t>“Sys,” </a:t>
            </a:r>
            <a:r>
              <a:rPr lang="en-US" i="1">
                <a:ea typeface="+mn-lt"/>
                <a:cs typeface="+mn-lt"/>
              </a:rPr>
              <a:t>PID controller in parallel form - MATLAB</a:t>
            </a:r>
            <a:r>
              <a:rPr lang="en-US">
                <a:ea typeface="+mn-lt"/>
                <a:cs typeface="+mn-lt"/>
              </a:rPr>
              <a:t>. [Online]. Available: </a:t>
            </a:r>
            <a:r>
              <a:rPr lang="en-US">
                <a:ea typeface="+mn-lt"/>
                <a:cs typeface="+mn-lt"/>
                <a:hlinkClick r:id="rId2"/>
              </a:rPr>
              <a:t>https://www.mathworks.com/help/control/ref/pid.html</a:t>
            </a:r>
            <a:r>
              <a:rPr lang="en-US">
                <a:ea typeface="+mn-lt"/>
                <a:cs typeface="+mn-lt"/>
              </a:rPr>
              <a:t>. [Accessed: 26-Apr-2023].</a:t>
            </a:r>
          </a:p>
          <a:p>
            <a:r>
              <a:rPr lang="en-US">
                <a:ea typeface="+mn-lt"/>
                <a:cs typeface="+mn-lt"/>
              </a:rPr>
              <a:t>[2] </a:t>
            </a:r>
            <a:r>
              <a:rPr lang="en-US">
                <a:effectLst/>
              </a:rPr>
              <a:t>“170,000 BTU Forced Air Propane Heater.” https://www.mrheater.com/catalog/product/view/id/1250/s/170-000-btu-forced-air-propane-heater/category/99/</a:t>
            </a:r>
          </a:p>
          <a:p>
            <a:r>
              <a:rPr lang="en-US">
                <a:ea typeface="+mn-lt"/>
                <a:cs typeface="+mn-lt"/>
              </a:rPr>
              <a:t> [3] </a:t>
            </a:r>
            <a:r>
              <a:rPr lang="en-US" sz="1800">
                <a:effectLst/>
                <a:latin typeface="Times New Roman" panose="02020603050405020304" pitchFamily="18" charset="0"/>
              </a:rPr>
              <a:t>“BTU Calculator.” </a:t>
            </a:r>
            <a:r>
              <a:rPr lang="en-US" sz="1800">
                <a:effectLst/>
                <a:latin typeface="Times New Roman" panose="02020603050405020304" pitchFamily="18" charset="0"/>
                <a:hlinkClick r:id="rId3"/>
              </a:rPr>
              <a:t>https://www.calculator.net/btu-calculator.html?roomwidth=4&amp;roomwidthunit=feet&amp;roomlength=5.5&amp;roomlengthunit=feet&amp;ceilingheight=6.5&amp;ceilingheightunit=feet&amp;insulation=good&amp;temperature=500&amp;temperatureunit=f&amp;ctype=house&amp;x=0&amp;y=0#housebtu</a:t>
            </a:r>
            <a:endParaRPr lang="en-US" sz="180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6D82-98CF-3BFD-71D8-803872E0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of Materials Extended</a:t>
            </a:r>
          </a:p>
        </p:txBody>
      </p:sp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7E7FE9C-6D83-3AEA-226C-6CAC621C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43" y="1797026"/>
            <a:ext cx="10304078" cy="44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4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6D82-98CF-3BFD-71D8-803872E0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of Materials Extended</a:t>
            </a: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60756569-1545-0A1A-552A-74BC660A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1957848"/>
            <a:ext cx="9448799" cy="41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6D82-98CF-3BFD-71D8-803872E0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of Materials Extended</a:t>
            </a:r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CB13630F-458E-17D4-C105-291B39FD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55" y="1957770"/>
            <a:ext cx="9583614" cy="43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0A37-74B5-0A68-4CB5-5AD0A0BD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382772"/>
            <a:ext cx="10427840" cy="1127051"/>
          </a:xfrm>
        </p:spPr>
        <p:txBody>
          <a:bodyPr/>
          <a:lstStyle/>
          <a:p>
            <a:pPr algn="ctr"/>
            <a:r>
              <a:rPr lang="en-US"/>
              <a:t>Project Description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E0279-7A87-ADB5-2960-5323A948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509823"/>
            <a:ext cx="10427841" cy="445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chemeClr val="tx1"/>
                </a:solidFill>
                <a:effectLst/>
                <a:latin typeface="Georgia Pro Light"/>
              </a:rPr>
              <a:t>Goal </a:t>
            </a:r>
            <a:r>
              <a:rPr lang="en-US" b="1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400" b="1" i="0">
              <a:solidFill>
                <a:schemeClr val="tx1"/>
              </a:solidFill>
              <a:effectLst/>
              <a:latin typeface="Georgia Pro Light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i="0" u="none" strike="noStrike">
                <a:solidFill>
                  <a:schemeClr val="tx1"/>
                </a:solidFill>
                <a:effectLst/>
                <a:latin typeface="Georgia Pro Light"/>
              </a:rPr>
              <a:t>Design a mobile powder coating oven that can be used by all programs</a:t>
            </a:r>
            <a:r>
              <a:rPr lang="en-US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000" i="0">
              <a:solidFill>
                <a:schemeClr val="tx1"/>
              </a:solidFill>
              <a:effectLst/>
              <a:latin typeface="Georgia Pro Light"/>
              <a:cs typeface="Arial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i="0" u="none" strike="noStrike">
                <a:solidFill>
                  <a:schemeClr val="tx1"/>
                </a:solidFill>
                <a:effectLst/>
                <a:latin typeface="Georgia Pro Light"/>
              </a:rPr>
              <a:t>Work with the bumper capstone team</a:t>
            </a:r>
            <a:r>
              <a:rPr lang="en-US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000" i="0">
              <a:solidFill>
                <a:schemeClr val="tx1"/>
              </a:solidFill>
              <a:effectLst/>
              <a:latin typeface="Georgia Pro Light"/>
              <a:cs typeface="Arial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i="0" u="none" strike="noStrike">
                <a:solidFill>
                  <a:schemeClr val="tx1"/>
                </a:solidFill>
                <a:effectLst/>
                <a:latin typeface="Georgia Pro Light"/>
              </a:rPr>
              <a:t>Powered by a propane fueled torpedo heater</a:t>
            </a:r>
            <a:r>
              <a:rPr lang="en-US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000" i="0">
              <a:solidFill>
                <a:schemeClr val="tx1"/>
              </a:solidFill>
              <a:effectLst/>
              <a:latin typeface="Georgia Pro Light"/>
              <a:cs typeface="Arial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i="0" u="none" strike="noStrike">
                <a:solidFill>
                  <a:schemeClr val="tx1"/>
                </a:solidFill>
                <a:effectLst/>
                <a:latin typeface="Georgia Pro Light"/>
              </a:rPr>
              <a:t>Controlled using a PID control system</a:t>
            </a:r>
            <a:r>
              <a:rPr lang="en-US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000" i="0">
              <a:solidFill>
                <a:schemeClr val="tx1"/>
              </a:solidFill>
              <a:effectLst/>
              <a:latin typeface="Georgia Pro Light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chemeClr val="tx1"/>
                </a:solidFill>
                <a:effectLst/>
                <a:latin typeface="Georgia Pro Light"/>
              </a:rPr>
              <a:t>Stakeholder</a:t>
            </a:r>
            <a:r>
              <a:rPr lang="en-US" b="1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400" b="1" i="0">
              <a:solidFill>
                <a:schemeClr val="tx1"/>
              </a:solidFill>
              <a:effectLst/>
              <a:latin typeface="Georgia Pro Light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  <a:latin typeface="Georgia Pro Light"/>
              </a:rPr>
              <a:t>The Renewable Energy Lab</a:t>
            </a:r>
            <a:r>
              <a:rPr lang="en-US" b="0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000" b="0" i="0">
              <a:solidFill>
                <a:schemeClr val="tx1"/>
              </a:solidFill>
              <a:effectLst/>
              <a:latin typeface="Georgia Pro Ligh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chemeClr val="tx1"/>
                </a:solidFill>
                <a:effectLst/>
                <a:latin typeface="Georgia Pro Light"/>
              </a:rPr>
              <a:t>Client</a:t>
            </a:r>
            <a:r>
              <a:rPr lang="en-US" b="1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400" b="1" i="0">
              <a:solidFill>
                <a:schemeClr val="tx1"/>
              </a:solidFill>
              <a:effectLst/>
              <a:latin typeface="Georgia Pro Light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  <a:latin typeface="Georgia Pro Light"/>
              </a:rPr>
              <a:t>Carson Pete</a:t>
            </a:r>
            <a:r>
              <a:rPr lang="en-US" b="0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000" b="0" i="0">
              <a:solidFill>
                <a:schemeClr val="tx1"/>
              </a:solidFill>
              <a:effectLst/>
              <a:latin typeface="Georgia Pro Ligh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  <a:latin typeface="Georgia Pro Light"/>
              </a:rPr>
              <a:t>The powder coating machine will be housed in the renewable energy lab</a:t>
            </a:r>
            <a:r>
              <a:rPr lang="en-US" b="0" i="0">
                <a:solidFill>
                  <a:schemeClr val="tx1"/>
                </a:solidFill>
                <a:effectLst/>
                <a:latin typeface="Georgia Pro Light"/>
              </a:rPr>
              <a:t>​</a:t>
            </a:r>
            <a:endParaRPr lang="en-US" sz="2400" b="0" i="0">
              <a:solidFill>
                <a:schemeClr val="tx1"/>
              </a:solidFill>
              <a:effectLst/>
              <a:latin typeface="Georgia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8BA30-3BA4-128F-8129-BF52E53B97A9}"/>
              </a:ext>
            </a:extLst>
          </p:cNvPr>
          <p:cNvSpPr txBox="1"/>
          <p:nvPr/>
        </p:nvSpPr>
        <p:spPr>
          <a:xfrm>
            <a:off x="9591842" y="5781841"/>
            <a:ext cx="2250350" cy="479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E462A-5A48-D0DC-DA0A-C7F6B2F591A7}"/>
              </a:ext>
            </a:extLst>
          </p:cNvPr>
          <p:cNvSpPr txBox="1"/>
          <p:nvPr/>
        </p:nvSpPr>
        <p:spPr>
          <a:xfrm>
            <a:off x="9235350" y="6327719"/>
            <a:ext cx="2027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Desiree 4/26/23</a:t>
            </a:r>
          </a:p>
        </p:txBody>
      </p:sp>
    </p:spTree>
    <p:extLst>
      <p:ext uri="{BB962C8B-B14F-4D97-AF65-F5344CB8AC3E}">
        <p14:creationId xmlns:p14="http://schemas.microsoft.com/office/powerpoint/2010/main" val="364251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1279-2D70-389B-C88D-2078DC23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318978"/>
            <a:ext cx="10427840" cy="1063256"/>
          </a:xfrm>
        </p:spPr>
        <p:txBody>
          <a:bodyPr/>
          <a:lstStyle/>
          <a:p>
            <a:pPr algn="ctr"/>
            <a:r>
              <a:rPr lang="en-US"/>
              <a:t>Curing Technique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5F467-305F-706E-1312-6636C9C8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4" y="1382234"/>
            <a:ext cx="10767236" cy="4587048"/>
          </a:xfrm>
        </p:spPr>
        <p:txBody>
          <a:bodyPr/>
          <a:lstStyle/>
          <a:p>
            <a:pPr marL="514350" indent="-285750"/>
            <a:r>
              <a:rPr lang="en-US" b="1"/>
              <a:t>Prep/Pretreatment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Use Super Degreaser to clean the part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Use an Epoxy base coat and cure for longer than powder curing time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Blast/Sand down the object to remove impurities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Use </a:t>
            </a:r>
            <a:r>
              <a:rPr lang="en-US" i="0" err="1"/>
              <a:t>AllPrep</a:t>
            </a:r>
            <a:r>
              <a:rPr lang="en-US" i="0"/>
              <a:t> Iron Phosphate  </a:t>
            </a:r>
          </a:p>
          <a:p>
            <a:pPr marL="514350" indent="-285750"/>
            <a:r>
              <a:rPr lang="en-US" b="1"/>
              <a:t>Application</a:t>
            </a:r>
            <a:endParaRPr lang="en-US" sz="2400" b="1"/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Ground part using a wire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Note Faraday areas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i="0"/>
              <a:t>Preheat part with oven to improve adhesion</a:t>
            </a:r>
          </a:p>
          <a:p>
            <a:pPr marL="514350" indent="-285750"/>
            <a:endParaRPr lang="en-US" i="0"/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3DFF2-4656-7CA0-9B2E-E1650D199EC8}"/>
              </a:ext>
            </a:extLst>
          </p:cNvPr>
          <p:cNvSpPr txBox="1"/>
          <p:nvPr/>
        </p:nvSpPr>
        <p:spPr>
          <a:xfrm>
            <a:off x="8667193" y="6260877"/>
            <a:ext cx="2762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Hussain 4/26/23</a:t>
            </a:r>
          </a:p>
        </p:txBody>
      </p:sp>
    </p:spTree>
    <p:extLst>
      <p:ext uri="{BB962C8B-B14F-4D97-AF65-F5344CB8AC3E}">
        <p14:creationId xmlns:p14="http://schemas.microsoft.com/office/powerpoint/2010/main" val="210594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6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5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757D0-A51E-1980-354F-F1531D7F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51" y="890471"/>
            <a:ext cx="5262778" cy="15704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Description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E81C8460-161B-77BA-7E0B-27D498966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2813960"/>
            <a:ext cx="5262778" cy="3159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Oven Body</a:t>
            </a:r>
          </a:p>
          <a:p>
            <a:r>
              <a:rPr lang="en-US"/>
              <a:t>Trolly System</a:t>
            </a:r>
          </a:p>
          <a:p>
            <a:r>
              <a:rPr lang="en-US"/>
              <a:t>Torpedo Heater</a:t>
            </a:r>
          </a:p>
          <a:p>
            <a:r>
              <a:rPr lang="en-US"/>
              <a:t>PID System</a:t>
            </a:r>
          </a:p>
          <a:p>
            <a:r>
              <a:rPr lang="en-US"/>
              <a:t>High Temp. Fan</a:t>
            </a:r>
          </a:p>
          <a:p>
            <a:r>
              <a:rPr lang="en-US"/>
              <a:t>Exhaust Fan</a:t>
            </a:r>
          </a:p>
        </p:txBody>
      </p:sp>
      <p:pic>
        <p:nvPicPr>
          <p:cNvPr id="52" name="Picture Placeholder 51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0447BF-6B10-F9A4-4793-5C9E06355B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r="9164"/>
          <a:stretch>
            <a:fillRect/>
          </a:stretch>
        </p:blipFill>
        <p:spPr>
          <a:xfrm>
            <a:off x="5457524" y="167314"/>
            <a:ext cx="6281730" cy="5480129"/>
          </a:xfrm>
          <a:prstGeom prst="rect">
            <a:avLst/>
          </a:prstGeom>
        </p:spPr>
      </p:pic>
      <p:cxnSp>
        <p:nvCxnSpPr>
          <p:cNvPr id="66" name="Straight Connector 6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E03104E-2F85-47F3-283B-E5437D061C4A}"/>
              </a:ext>
            </a:extLst>
          </p:cNvPr>
          <p:cNvSpPr txBox="1"/>
          <p:nvPr/>
        </p:nvSpPr>
        <p:spPr>
          <a:xfrm>
            <a:off x="6446173" y="993386"/>
            <a:ext cx="14432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Oven Body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27C8F3-0B88-EBA1-F42F-C00101E99DDE}"/>
              </a:ext>
            </a:extLst>
          </p:cNvPr>
          <p:cNvSpPr txBox="1"/>
          <p:nvPr/>
        </p:nvSpPr>
        <p:spPr>
          <a:xfrm>
            <a:off x="7423701" y="3059668"/>
            <a:ext cx="11579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PID Box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41C620-B3E7-7DED-D406-77D25C346043}"/>
              </a:ext>
            </a:extLst>
          </p:cNvPr>
          <p:cNvSpPr txBox="1"/>
          <p:nvPr/>
        </p:nvSpPr>
        <p:spPr>
          <a:xfrm>
            <a:off x="4861532" y="941257"/>
            <a:ext cx="119198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Trolly System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4A69ED-A155-1256-7648-431A91089325}"/>
              </a:ext>
            </a:extLst>
          </p:cNvPr>
          <p:cNvSpPr txBox="1"/>
          <p:nvPr/>
        </p:nvSpPr>
        <p:spPr>
          <a:xfrm>
            <a:off x="10720302" y="350812"/>
            <a:ext cx="670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High Temp. Fan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60B24B-7B52-EA75-F291-C7829DD0D23D}"/>
              </a:ext>
            </a:extLst>
          </p:cNvPr>
          <p:cNvSpPr txBox="1"/>
          <p:nvPr/>
        </p:nvSpPr>
        <p:spPr>
          <a:xfrm>
            <a:off x="10097066" y="4379777"/>
            <a:ext cx="15757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Torpedo Heater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2BFB747-BB31-15EE-70F4-8C8765562D27}"/>
              </a:ext>
            </a:extLst>
          </p:cNvPr>
          <p:cNvCxnSpPr/>
          <p:nvPr/>
        </p:nvCxnSpPr>
        <p:spPr>
          <a:xfrm flipH="1">
            <a:off x="6910939" y="1405288"/>
            <a:ext cx="256839" cy="77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081CCEA-4EB1-11FA-A82A-85E8ADDC8228}"/>
              </a:ext>
            </a:extLst>
          </p:cNvPr>
          <p:cNvCxnSpPr>
            <a:cxnSpLocks/>
          </p:cNvCxnSpPr>
          <p:nvPr/>
        </p:nvCxnSpPr>
        <p:spPr>
          <a:xfrm>
            <a:off x="5717406" y="1178052"/>
            <a:ext cx="240632" cy="90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E97BED3-608F-9444-9759-7EE71367A552}"/>
              </a:ext>
            </a:extLst>
          </p:cNvPr>
          <p:cNvCxnSpPr/>
          <p:nvPr/>
        </p:nvCxnSpPr>
        <p:spPr>
          <a:xfrm flipV="1">
            <a:off x="8248851" y="2177472"/>
            <a:ext cx="539014" cy="80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6A7281F-96E1-EC59-7DF7-DE9D2ED91A5F}"/>
              </a:ext>
            </a:extLst>
          </p:cNvPr>
          <p:cNvCxnSpPr>
            <a:stCxn id="69" idx="2"/>
          </p:cNvCxnSpPr>
          <p:nvPr/>
        </p:nvCxnSpPr>
        <p:spPr>
          <a:xfrm flipH="1">
            <a:off x="10884934" y="997143"/>
            <a:ext cx="170648" cy="22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AA78499-1340-31BD-FA50-045C66FB9232}"/>
              </a:ext>
            </a:extLst>
          </p:cNvPr>
          <p:cNvCxnSpPr/>
          <p:nvPr/>
        </p:nvCxnSpPr>
        <p:spPr>
          <a:xfrm flipH="1">
            <a:off x="11126804" y="1079756"/>
            <a:ext cx="94012" cy="1398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4795AAC-AA6F-4FC4-8A75-BBB516D3C5D6}"/>
              </a:ext>
            </a:extLst>
          </p:cNvPr>
          <p:cNvCxnSpPr/>
          <p:nvPr/>
        </p:nvCxnSpPr>
        <p:spPr>
          <a:xfrm flipH="1">
            <a:off x="10680709" y="1028351"/>
            <a:ext cx="74903" cy="155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2E9D258-2E84-E492-118F-F738D7D45754}"/>
              </a:ext>
            </a:extLst>
          </p:cNvPr>
          <p:cNvCxnSpPr/>
          <p:nvPr/>
        </p:nvCxnSpPr>
        <p:spPr>
          <a:xfrm flipH="1" flipV="1">
            <a:off x="9750392" y="4273617"/>
            <a:ext cx="269507" cy="413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C3CCA9E-1EE8-A7F7-14DE-CA86566DBC24}"/>
              </a:ext>
            </a:extLst>
          </p:cNvPr>
          <p:cNvCxnSpPr/>
          <p:nvPr/>
        </p:nvCxnSpPr>
        <p:spPr>
          <a:xfrm flipV="1">
            <a:off x="7546206" y="4273617"/>
            <a:ext cx="1052183" cy="10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00FE708-26F1-EB12-98C8-8E19D9C9E7F0}"/>
              </a:ext>
            </a:extLst>
          </p:cNvPr>
          <p:cNvSpPr txBox="1"/>
          <p:nvPr/>
        </p:nvSpPr>
        <p:spPr>
          <a:xfrm>
            <a:off x="5958037" y="4379777"/>
            <a:ext cx="15881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Exhaust Fan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EAF9C-AB0A-CA05-7BE5-B8C0AA32A282}"/>
              </a:ext>
            </a:extLst>
          </p:cNvPr>
          <p:cNvSpPr txBox="1"/>
          <p:nvPr/>
        </p:nvSpPr>
        <p:spPr>
          <a:xfrm>
            <a:off x="8488946" y="6361140"/>
            <a:ext cx="3085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Hussain 4/26/23</a:t>
            </a:r>
          </a:p>
        </p:txBody>
      </p:sp>
    </p:spTree>
    <p:extLst>
      <p:ext uri="{BB962C8B-B14F-4D97-AF65-F5344CB8AC3E}">
        <p14:creationId xmlns:p14="http://schemas.microsoft.com/office/powerpoint/2010/main" val="340093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1">
            <a:extLst>
              <a:ext uri="{FF2B5EF4-FFF2-40B4-BE49-F238E27FC236}">
                <a16:creationId xmlns:a16="http://schemas.microsoft.com/office/drawing/2014/main" id="{95F6C49D-6EFC-4F5A-87F0-18CF52E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E63CDAC2-7EBA-EBA1-F544-98F0D95EB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r="22348" b="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67" name="Freeform: Shape 63">
            <a:extLst>
              <a:ext uri="{FF2B5EF4-FFF2-40B4-BE49-F238E27FC236}">
                <a16:creationId xmlns:a16="http://schemas.microsoft.com/office/drawing/2014/main" id="{7DFF1406-B47A-4A4A-B1C2-DA1ECF5DC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96" y="854115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163DE-7827-EB4A-A82A-02A9F7DA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14" y="2080471"/>
            <a:ext cx="3372375" cy="3456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>
                <a:solidFill>
                  <a:srgbClr val="FFFFFF"/>
                </a:solidFill>
              </a:rPr>
              <a:t>Design Requirements (Amber)</a:t>
            </a:r>
          </a:p>
        </p:txBody>
      </p:sp>
      <p:sp>
        <p:nvSpPr>
          <p:cNvPr id="68" name="Content Placeholder 58">
            <a:extLst>
              <a:ext uri="{FF2B5EF4-FFF2-40B4-BE49-F238E27FC236}">
                <a16:creationId xmlns:a16="http://schemas.microsoft.com/office/drawing/2014/main" id="{851BEC70-7064-8453-338F-FCB2F1396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876300"/>
            <a:ext cx="4419599" cy="5181600"/>
          </a:xfrm>
        </p:spPr>
        <p:txBody>
          <a:bodyPr anchor="ctr">
            <a:normAutofit/>
          </a:bodyPr>
          <a:lstStyle/>
          <a:p>
            <a:r>
              <a:rPr lang="en-US"/>
              <a:t>Propane Fueled heater</a:t>
            </a:r>
          </a:p>
          <a:p>
            <a:r>
              <a:rPr lang="en-US"/>
              <a:t>High Temperature: 500°F</a:t>
            </a:r>
          </a:p>
          <a:p>
            <a:r>
              <a:rPr lang="en-US"/>
              <a:t>Control System</a:t>
            </a:r>
          </a:p>
          <a:p>
            <a:r>
              <a:rPr lang="en-US"/>
              <a:t>Safety: Emergency Shut 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7AF4D-CC65-CF06-B943-D93F3EEE9FC4}"/>
              </a:ext>
            </a:extLst>
          </p:cNvPr>
          <p:cNvSpPr txBox="1"/>
          <p:nvPr/>
        </p:nvSpPr>
        <p:spPr>
          <a:xfrm>
            <a:off x="9402456" y="6171753"/>
            <a:ext cx="24397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Amber 4/26/23</a:t>
            </a:r>
          </a:p>
        </p:txBody>
      </p:sp>
    </p:spTree>
    <p:extLst>
      <p:ext uri="{BB962C8B-B14F-4D97-AF65-F5344CB8AC3E}">
        <p14:creationId xmlns:p14="http://schemas.microsoft.com/office/powerpoint/2010/main" val="136323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E5A8-24C7-FA94-119D-EFAC9943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829" y="-77919"/>
            <a:ext cx="10427840" cy="999460"/>
          </a:xfrm>
        </p:spPr>
        <p:txBody>
          <a:bodyPr/>
          <a:lstStyle/>
          <a:p>
            <a:pPr algn="ctr"/>
            <a:r>
              <a:rPr lang="en-US"/>
              <a:t>Structural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F0D58-512B-8AAA-8F66-7546E6FF87DE}"/>
              </a:ext>
            </a:extLst>
          </p:cNvPr>
          <p:cNvSpPr/>
          <p:nvPr/>
        </p:nvSpPr>
        <p:spPr>
          <a:xfrm>
            <a:off x="5251369" y="1840186"/>
            <a:ext cx="1905802" cy="296458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1BBDA-3784-412D-EE1A-B1DE7BF7F13F}"/>
              </a:ext>
            </a:extLst>
          </p:cNvPr>
          <p:cNvSpPr/>
          <p:nvPr/>
        </p:nvSpPr>
        <p:spPr>
          <a:xfrm>
            <a:off x="5251368" y="2015847"/>
            <a:ext cx="1697255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F834D-1EE1-A491-2360-35C7E2F78DF8}"/>
              </a:ext>
            </a:extLst>
          </p:cNvPr>
          <p:cNvSpPr/>
          <p:nvPr/>
        </p:nvSpPr>
        <p:spPr>
          <a:xfrm>
            <a:off x="5251367" y="2107287"/>
            <a:ext cx="112297" cy="26060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B134D-2284-54EC-81A5-34F60CDCD738}"/>
              </a:ext>
            </a:extLst>
          </p:cNvPr>
          <p:cNvSpPr/>
          <p:nvPr/>
        </p:nvSpPr>
        <p:spPr>
          <a:xfrm>
            <a:off x="5251367" y="4713327"/>
            <a:ext cx="1697255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DAEB2D-E6A6-5E3F-FE21-29B02ABF961D}"/>
              </a:ext>
            </a:extLst>
          </p:cNvPr>
          <p:cNvCxnSpPr>
            <a:cxnSpLocks/>
          </p:cNvCxnSpPr>
          <p:nvPr/>
        </p:nvCxnSpPr>
        <p:spPr>
          <a:xfrm>
            <a:off x="6204270" y="2107287"/>
            <a:ext cx="0" cy="44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D9AC7D3F-B1D6-D236-638C-A76A82B4C1DE}"/>
              </a:ext>
            </a:extLst>
          </p:cNvPr>
          <p:cNvSpPr/>
          <p:nvPr/>
        </p:nvSpPr>
        <p:spPr>
          <a:xfrm>
            <a:off x="5783965" y="2559675"/>
            <a:ext cx="840608" cy="1467853"/>
          </a:xfrm>
          <a:prstGeom prst="snip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FC28E42-0FAF-E280-EA64-572AF371BD99}"/>
              </a:ext>
            </a:extLst>
          </p:cNvPr>
          <p:cNvSpPr/>
          <p:nvPr/>
        </p:nvSpPr>
        <p:spPr>
          <a:xfrm>
            <a:off x="5203241" y="4822813"/>
            <a:ext cx="320846" cy="315229"/>
          </a:xfrm>
          <a:prstGeom prst="donu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19F30E-AA67-AAB1-16B8-98E03422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455" y="4822813"/>
            <a:ext cx="320846" cy="315229"/>
          </a:xfrm>
          <a:prstGeom prst="donu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20E04C07-1D6B-16DA-85B2-66FBF5A389A2}"/>
              </a:ext>
            </a:extLst>
          </p:cNvPr>
          <p:cNvSpPr/>
          <p:nvPr/>
        </p:nvSpPr>
        <p:spPr>
          <a:xfrm>
            <a:off x="6488750" y="4814392"/>
            <a:ext cx="320846" cy="323650"/>
          </a:xfrm>
          <a:prstGeom prst="donu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8CBA6AEB-FD88-E2D1-EAB8-8AF116F71327}"/>
              </a:ext>
            </a:extLst>
          </p:cNvPr>
          <p:cNvSpPr/>
          <p:nvPr/>
        </p:nvSpPr>
        <p:spPr>
          <a:xfrm>
            <a:off x="5525149" y="4818602"/>
            <a:ext cx="320846" cy="315230"/>
          </a:xfrm>
          <a:prstGeom prst="donu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46A61B2-9229-83E9-D89D-7C2278F3FF32}"/>
              </a:ext>
            </a:extLst>
          </p:cNvPr>
          <p:cNvSpPr/>
          <p:nvPr/>
        </p:nvSpPr>
        <p:spPr>
          <a:xfrm rot="1559829">
            <a:off x="6217173" y="1315601"/>
            <a:ext cx="214343" cy="532776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029293D-C2A7-0762-275C-DB7E197ACAD9}"/>
              </a:ext>
            </a:extLst>
          </p:cNvPr>
          <p:cNvSpPr/>
          <p:nvPr/>
        </p:nvSpPr>
        <p:spPr>
          <a:xfrm>
            <a:off x="5857700" y="1465025"/>
            <a:ext cx="183650" cy="532776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9563E2A-D969-A368-4BA3-20A6F350B461}"/>
              </a:ext>
            </a:extLst>
          </p:cNvPr>
          <p:cNvSpPr/>
          <p:nvPr/>
        </p:nvSpPr>
        <p:spPr>
          <a:xfrm>
            <a:off x="5992300" y="3369406"/>
            <a:ext cx="449439" cy="864986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1B1BAA0-30B8-2473-D706-81E3AA9EC4FF}"/>
              </a:ext>
            </a:extLst>
          </p:cNvPr>
          <p:cNvSpPr/>
          <p:nvPr/>
        </p:nvSpPr>
        <p:spPr>
          <a:xfrm rot="820679">
            <a:off x="7151314" y="2814714"/>
            <a:ext cx="184964" cy="596826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3F60227-4B8A-F7BA-36D3-A0478103FF62}"/>
              </a:ext>
            </a:extLst>
          </p:cNvPr>
          <p:cNvSpPr/>
          <p:nvPr/>
        </p:nvSpPr>
        <p:spPr>
          <a:xfrm rot="10800000">
            <a:off x="5317167" y="5129750"/>
            <a:ext cx="123593" cy="566307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670ED86-FB67-54A8-5FF9-7BB1FD29E6FB}"/>
              </a:ext>
            </a:extLst>
          </p:cNvPr>
          <p:cNvSpPr/>
          <p:nvPr/>
        </p:nvSpPr>
        <p:spPr>
          <a:xfrm rot="10800000">
            <a:off x="5628325" y="5147667"/>
            <a:ext cx="123596" cy="589418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BE3BB2E-A148-F64D-786E-29B930D8E2B8}"/>
              </a:ext>
            </a:extLst>
          </p:cNvPr>
          <p:cNvSpPr/>
          <p:nvPr/>
        </p:nvSpPr>
        <p:spPr>
          <a:xfrm rot="10800000">
            <a:off x="6612676" y="5129128"/>
            <a:ext cx="123601" cy="607958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1A00011-6B66-92C2-0486-AF25F430F1E1}"/>
              </a:ext>
            </a:extLst>
          </p:cNvPr>
          <p:cNvSpPr/>
          <p:nvPr/>
        </p:nvSpPr>
        <p:spPr>
          <a:xfrm rot="10800000">
            <a:off x="6991729" y="5129128"/>
            <a:ext cx="123599" cy="566309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B7185B8-C6EC-6869-E0A2-6A99D9F26D6A}"/>
              </a:ext>
            </a:extLst>
          </p:cNvPr>
          <p:cNvSpPr/>
          <p:nvPr/>
        </p:nvSpPr>
        <p:spPr>
          <a:xfrm>
            <a:off x="6641541" y="2374388"/>
            <a:ext cx="194782" cy="638466"/>
          </a:xfrm>
          <a:prstGeom prst="downArrow">
            <a:avLst/>
          </a:prstGeom>
          <a:solidFill>
            <a:srgbClr val="EB6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4F5898-78B0-1742-D7ED-EDA0E1E4E7A2}"/>
              </a:ext>
            </a:extLst>
          </p:cNvPr>
          <p:cNvSpPr txBox="1"/>
          <p:nvPr/>
        </p:nvSpPr>
        <p:spPr>
          <a:xfrm>
            <a:off x="6515183" y="1201248"/>
            <a:ext cx="1040590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/>
              <a:t>Roof Weight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E08533-BB86-CC06-4E2A-16642C83ED5A}"/>
              </a:ext>
            </a:extLst>
          </p:cNvPr>
          <p:cNvSpPr txBox="1"/>
          <p:nvPr/>
        </p:nvSpPr>
        <p:spPr>
          <a:xfrm>
            <a:off x="4922172" y="1179423"/>
            <a:ext cx="11541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/>
              <a:t>Trolly Weight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64847D-2998-0D41-3DC4-9FB81A33C5AA}"/>
              </a:ext>
            </a:extLst>
          </p:cNvPr>
          <p:cNvSpPr txBox="1"/>
          <p:nvPr/>
        </p:nvSpPr>
        <p:spPr>
          <a:xfrm>
            <a:off x="6675286" y="2041563"/>
            <a:ext cx="1137019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Side Weight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757CEE-61A2-C9ED-A3B8-1494B1A3C07B}"/>
              </a:ext>
            </a:extLst>
          </p:cNvPr>
          <p:cNvSpPr txBox="1"/>
          <p:nvPr/>
        </p:nvSpPr>
        <p:spPr>
          <a:xfrm>
            <a:off x="7393285" y="2522808"/>
            <a:ext cx="1041763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/>
              <a:t>Back Weight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95B723-58F2-70A8-380F-9E47890A162B}"/>
              </a:ext>
            </a:extLst>
          </p:cNvPr>
          <p:cNvSpPr txBox="1"/>
          <p:nvPr/>
        </p:nvSpPr>
        <p:spPr>
          <a:xfrm>
            <a:off x="5820274" y="4215702"/>
            <a:ext cx="821267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/>
              <a:t>Weight of Pumper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D852B-2639-1DBE-6873-89B3929C4C8A}"/>
              </a:ext>
            </a:extLst>
          </p:cNvPr>
          <p:cNvSpPr txBox="1"/>
          <p:nvPr/>
        </p:nvSpPr>
        <p:spPr>
          <a:xfrm>
            <a:off x="4922173" y="5749079"/>
            <a:ext cx="1124426" cy="2539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/>
              <a:t>Reaction Forces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2727C-8455-0C21-F158-71DD1108ADAD}"/>
              </a:ext>
            </a:extLst>
          </p:cNvPr>
          <p:cNvSpPr txBox="1"/>
          <p:nvPr/>
        </p:nvSpPr>
        <p:spPr>
          <a:xfrm>
            <a:off x="6330544" y="5744952"/>
            <a:ext cx="1124426" cy="2539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/>
              <a:t>Reaction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DCDB38-6FEE-7B20-1CB7-E64CEFE89210}"/>
                  </a:ext>
                </a:extLst>
              </p:cNvPr>
              <p:cNvSpPr txBox="1"/>
              <p:nvPr/>
            </p:nvSpPr>
            <p:spPr>
              <a:xfrm>
                <a:off x="1636988" y="1693408"/>
                <a:ext cx="3275687" cy="310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Equations: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0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𝑈𝑙𝑡𝑖𝑚𝑎𝑡𝑒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𝐷𝑒𝑠𝑖𝑔𝑛</m:t>
                            </m:r>
                          </m:sub>
                        </m:sSub>
                      </m:den>
                    </m:f>
                  </m:oMath>
                </a14:m>
                <a:endParaRPr lang="en-US" sz="20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/>
              </a:p>
              <a:p>
                <a:r>
                  <a:rPr lang="en-US" sz="2000"/>
                  <a:t>Required F.S. = 2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DCDB38-6FEE-7B20-1CB7-E64CEFE8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88" y="1693408"/>
                <a:ext cx="3275687" cy="3106748"/>
              </a:xfrm>
              <a:prstGeom prst="rect">
                <a:avLst/>
              </a:prstGeom>
              <a:blipFill>
                <a:blip r:embed="rId2"/>
                <a:stretch>
                  <a:fillRect l="-3911" t="-196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28B4C01-DE80-EF6B-D92E-352432CCFC05}"/>
              </a:ext>
            </a:extLst>
          </p:cNvPr>
          <p:cNvSpPr txBox="1"/>
          <p:nvPr/>
        </p:nvSpPr>
        <p:spPr>
          <a:xfrm>
            <a:off x="8321841" y="6260877"/>
            <a:ext cx="32195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Hussain 4/26/23</a:t>
            </a:r>
          </a:p>
        </p:txBody>
      </p:sp>
    </p:spTree>
    <p:extLst>
      <p:ext uri="{BB962C8B-B14F-4D97-AF65-F5344CB8AC3E}">
        <p14:creationId xmlns:p14="http://schemas.microsoft.com/office/powerpoint/2010/main" val="349337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1F8B-477B-7C63-E7D2-B3A375AC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404037"/>
            <a:ext cx="10427840" cy="935665"/>
          </a:xfrm>
        </p:spPr>
        <p:txBody>
          <a:bodyPr/>
          <a:lstStyle/>
          <a:p>
            <a:pPr algn="ctr"/>
            <a:r>
              <a:rPr lang="en-US"/>
              <a:t>Fuel Component Analysis </a:t>
            </a:r>
          </a:p>
        </p:txBody>
      </p:sp>
      <p:pic>
        <p:nvPicPr>
          <p:cNvPr id="6" name="Content Placeholder 5" descr="A picture containing black&#10;&#10;Description automatically generated">
            <a:extLst>
              <a:ext uri="{FF2B5EF4-FFF2-40B4-BE49-F238E27FC236}">
                <a16:creationId xmlns:a16="http://schemas.microsoft.com/office/drawing/2014/main" id="{C8B0075B-CCA7-49E8-B36F-4D587C625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38" y="1339702"/>
            <a:ext cx="2723105" cy="21891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5DEBC-CBE1-7E98-9FC1-319E8E47DAAB}"/>
              </a:ext>
            </a:extLst>
          </p:cNvPr>
          <p:cNvSpPr txBox="1"/>
          <p:nvPr/>
        </p:nvSpPr>
        <p:spPr>
          <a:xfrm>
            <a:off x="9068245" y="6238596"/>
            <a:ext cx="24620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Amber 4/26/23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6082D8-C1A6-A000-4775-95155AE9C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0" y="3717745"/>
            <a:ext cx="3710214" cy="2520851"/>
          </a:xfrm>
          <a:prstGeom prst="rect">
            <a:avLst/>
          </a:prstGeom>
        </p:spPr>
      </p:pic>
      <p:pic>
        <p:nvPicPr>
          <p:cNvPr id="10" name="Picture 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C1011D3-C1A3-419C-D6FF-0FE7A2974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2" y="1339702"/>
            <a:ext cx="3949979" cy="2784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A029DE-37AE-29F8-4F98-8D8CAB38F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36" y="4401457"/>
            <a:ext cx="5219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0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134F-C772-44C9-3C22-09BE4F3A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276448"/>
            <a:ext cx="10427840" cy="850604"/>
          </a:xfrm>
        </p:spPr>
        <p:txBody>
          <a:bodyPr/>
          <a:lstStyle/>
          <a:p>
            <a:pPr algn="ctr"/>
            <a:r>
              <a:rPr lang="en-US"/>
              <a:t>Heat Transfer Analysis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7465C-5EC1-F3F3-D03E-718F5250E338}"/>
              </a:ext>
            </a:extLst>
          </p:cNvPr>
          <p:cNvSpPr txBox="1"/>
          <p:nvPr/>
        </p:nvSpPr>
        <p:spPr>
          <a:xfrm>
            <a:off x="8800877" y="6305438"/>
            <a:ext cx="2629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Desiree 4/26/23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6A2663-CDF9-AF29-D3BD-DB649FB4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9" y="1127052"/>
            <a:ext cx="3257357" cy="36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AC5759-809E-B101-4002-30AA5FBB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77" y="1048224"/>
            <a:ext cx="6944014" cy="8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A40F8E6-D7C6-4C98-DA6F-FD4E5B1A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36" y="2017612"/>
            <a:ext cx="1415600" cy="10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9A1412D-EEF6-ED81-65FA-FA01D3DF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50" y="3339902"/>
            <a:ext cx="2784596" cy="25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D2955C6-3F96-1EBC-9342-AD562482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20" y="4973004"/>
            <a:ext cx="4258452" cy="10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8EE26-1639-720C-A683-9AB00072E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578" y="2017225"/>
            <a:ext cx="4851435" cy="28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0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9E9D3-C032-AA56-6DD1-5F04762E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26" y="93351"/>
            <a:ext cx="9943635" cy="996511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Heat Ventilation and Circulation 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183E7F9-DEF5-8DD5-9CAF-98317A6E3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214" y="1280063"/>
            <a:ext cx="3581299" cy="4178299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BB184BC-8094-3B68-8D65-890B3292D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35" t="16946" r="26131" b="13807"/>
          <a:stretch/>
        </p:blipFill>
        <p:spPr>
          <a:xfrm>
            <a:off x="5719965" y="1279089"/>
            <a:ext cx="5203865" cy="425479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23CB47-8430-5C6E-A91E-21BFADFAE93B}"/>
              </a:ext>
            </a:extLst>
          </p:cNvPr>
          <p:cNvSpPr txBox="1"/>
          <p:nvPr/>
        </p:nvSpPr>
        <p:spPr>
          <a:xfrm>
            <a:off x="9680964" y="5781842"/>
            <a:ext cx="1818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Verina 4/26/23</a:t>
            </a:r>
          </a:p>
        </p:txBody>
      </p:sp>
    </p:spTree>
    <p:extLst>
      <p:ext uri="{BB962C8B-B14F-4D97-AF65-F5344CB8AC3E}">
        <p14:creationId xmlns:p14="http://schemas.microsoft.com/office/powerpoint/2010/main" val="1686291525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LightSeedRightStep">
      <a:dk1>
        <a:srgbClr val="000000"/>
      </a:dk1>
      <a:lt1>
        <a:srgbClr val="FFFFFF"/>
      </a:lt1>
      <a:dk2>
        <a:srgbClr val="242C41"/>
      </a:dk2>
      <a:lt2>
        <a:srgbClr val="E8E3E2"/>
      </a:lt2>
      <a:accent1>
        <a:srgbClr val="7FA9AF"/>
      </a:accent1>
      <a:accent2>
        <a:srgbClr val="7F99BA"/>
      </a:accent2>
      <a:accent3>
        <a:srgbClr val="9698C6"/>
      </a:accent3>
      <a:accent4>
        <a:srgbClr val="957FBA"/>
      </a:accent4>
      <a:accent5>
        <a:srgbClr val="BB94C5"/>
      </a:accent5>
      <a:accent6>
        <a:srgbClr val="BA7FAD"/>
      </a:accent6>
      <a:hlink>
        <a:srgbClr val="AE7269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CE9EF162B7243984D0EBF149F2527" ma:contentTypeVersion="8" ma:contentTypeDescription="Create a new document." ma:contentTypeScope="" ma:versionID="b2d8780e34743f39faea2fcdb126fd07">
  <xsd:schema xmlns:xsd="http://www.w3.org/2001/XMLSchema" xmlns:xs="http://www.w3.org/2001/XMLSchema" xmlns:p="http://schemas.microsoft.com/office/2006/metadata/properties" xmlns:ns2="3c3bb71c-808d-4ae9-9dfb-6dbb2c32ddd3" xmlns:ns3="de0e2f29-9ab1-442f-b19a-fe168afbca2c" targetNamespace="http://schemas.microsoft.com/office/2006/metadata/properties" ma:root="true" ma:fieldsID="44ca076ec50db8debea0c097556a4d5d" ns2:_="" ns3:_="">
    <xsd:import namespace="3c3bb71c-808d-4ae9-9dfb-6dbb2c32ddd3"/>
    <xsd:import namespace="de0e2f29-9ab1-442f-b19a-fe168afbc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bb71c-808d-4ae9-9dfb-6dbb2c32d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2f29-9ab1-442f-b19a-fe168afbca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20e128e-b24d-4f5b-8c39-0ebb72f5438a}" ma:internalName="TaxCatchAll" ma:showField="CatchAllData" ma:web="de0e2f29-9ab1-442f-b19a-fe168afbc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0e2f29-9ab1-442f-b19a-fe168afbca2c" xsi:nil="true"/>
    <lcf76f155ced4ddcb4097134ff3c332f xmlns="3c3bb71c-808d-4ae9-9dfb-6dbb2c32dd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E8EBC3-FC78-44CC-99FA-90F98D7CD043}">
  <ds:schemaRefs>
    <ds:schemaRef ds:uri="3c3bb71c-808d-4ae9-9dfb-6dbb2c32ddd3"/>
    <ds:schemaRef ds:uri="de0e2f29-9ab1-442f-b19a-fe168afbca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E3AB80-DBC8-4EA6-B163-7B97158CE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A8A7A-46C8-4C83-A967-8C40FCA816AA}">
  <ds:schemaRefs>
    <ds:schemaRef ds:uri="3c3bb71c-808d-4ae9-9dfb-6dbb2c32ddd3"/>
    <ds:schemaRef ds:uri="de0e2f29-9ab1-442f-b19a-fe168afbca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VaultVTI</vt:lpstr>
      <vt:lpstr>Powder Coating Oven</vt:lpstr>
      <vt:lpstr>Project Description </vt:lpstr>
      <vt:lpstr>Curing Technique </vt:lpstr>
      <vt:lpstr>Design Description</vt:lpstr>
      <vt:lpstr>Design Requirements (Amber)</vt:lpstr>
      <vt:lpstr>Structural Analysis</vt:lpstr>
      <vt:lpstr>Fuel Component Analysis </vt:lpstr>
      <vt:lpstr>Heat Transfer Analysis </vt:lpstr>
      <vt:lpstr>Heat Ventilation and Circulation </vt:lpstr>
      <vt:lpstr>Control System Analysis </vt:lpstr>
      <vt:lpstr>Design Validation</vt:lpstr>
      <vt:lpstr>Prototyping and Testing Procedure </vt:lpstr>
      <vt:lpstr>Prototyping and Testing Procedure </vt:lpstr>
      <vt:lpstr>Schedule </vt:lpstr>
      <vt:lpstr>Budget (Amber)</vt:lpstr>
      <vt:lpstr>References</vt:lpstr>
      <vt:lpstr>Bill of Materials Extended</vt:lpstr>
      <vt:lpstr>Bill of Materials Extended</vt:lpstr>
      <vt:lpstr>Bill of Materials Extended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2023-04-17T05:00:50Z</dcterms:created>
  <dcterms:modified xsi:type="dcterms:W3CDTF">2023-10-12T00:07:45Z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0x010100BE9CE9EF162B7243984D0EBF149F2527</vt:lpwstr>
  </property>
  <property fmtid="{D5CDD505-2E9C-101B-9397-08002B2CF9AE}" pid="3" name="MediaServiceImageTags">
    <vt:lpwstr/>
  </property>
</Properties>
</file>